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63" r:id="rId12"/>
    <p:sldId id="273" r:id="rId13"/>
    <p:sldId id="274" r:id="rId14"/>
    <p:sldId id="266" r:id="rId15"/>
    <p:sldId id="267" r:id="rId16"/>
    <p:sldId id="268" r:id="rId17"/>
    <p:sldId id="269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CDE1"/>
    <a:srgbClr val="58C1DA"/>
    <a:srgbClr val="43B9D5"/>
    <a:srgbClr val="53C2C5"/>
    <a:srgbClr val="19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FE72-0E57-43CE-B7F7-367C2A35C910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987-09F9-4B32-8463-D8A9C03E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4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FE72-0E57-43CE-B7F7-367C2A35C910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987-09F9-4B32-8463-D8A9C03E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0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FE72-0E57-43CE-B7F7-367C2A35C910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987-09F9-4B32-8463-D8A9C03E4B9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832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FE72-0E57-43CE-B7F7-367C2A35C910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987-09F9-4B32-8463-D8A9C03E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02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FE72-0E57-43CE-B7F7-367C2A35C910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987-09F9-4B32-8463-D8A9C03E4B9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3920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FE72-0E57-43CE-B7F7-367C2A35C910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987-09F9-4B32-8463-D8A9C03E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9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FE72-0E57-43CE-B7F7-367C2A35C910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987-09F9-4B32-8463-D8A9C03E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05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FE72-0E57-43CE-B7F7-367C2A35C910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987-09F9-4B32-8463-D8A9C03E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1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FE72-0E57-43CE-B7F7-367C2A35C910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987-09F9-4B32-8463-D8A9C03E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6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FE72-0E57-43CE-B7F7-367C2A35C910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987-09F9-4B32-8463-D8A9C03E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2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FE72-0E57-43CE-B7F7-367C2A35C910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987-09F9-4B32-8463-D8A9C03E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FE72-0E57-43CE-B7F7-367C2A35C910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987-09F9-4B32-8463-D8A9C03E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3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FE72-0E57-43CE-B7F7-367C2A35C910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987-09F9-4B32-8463-D8A9C03E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2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FE72-0E57-43CE-B7F7-367C2A35C910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987-09F9-4B32-8463-D8A9C03E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FE72-0E57-43CE-B7F7-367C2A35C910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987-09F9-4B32-8463-D8A9C03E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4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FE72-0E57-43CE-B7F7-367C2A35C910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987-09F9-4B32-8463-D8A9C03E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0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6FE72-0E57-43CE-B7F7-367C2A35C910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661987-09F9-4B32-8463-D8A9C03E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9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latin typeface="Lao UI" panose="020B0502040204020203" pitchFamily="34" charset="0"/>
                <a:cs typeface="Lao UI" panose="020B0502040204020203" pitchFamily="34" charset="0"/>
              </a:rPr>
              <a:t>myDegreePlan</a:t>
            </a:r>
            <a:endParaRPr lang="en-US" sz="7200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Faculty/Staff </a:t>
            </a:r>
            <a:r>
              <a:rPr lang="en-US" sz="4400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Guide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673" y="1098750"/>
            <a:ext cx="4125723" cy="13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977" y="5203825"/>
            <a:ext cx="9197163" cy="157096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Degree Requirements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Outlines course requirements that are </a:t>
            </a:r>
            <a:r>
              <a:rPr lang="en-US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completed, still needed, and/or in progress</a:t>
            </a:r>
            <a:endParaRPr lang="en-US" dirty="0">
              <a:solidFill>
                <a:schemeClr val="accent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Includes Major Requirements as well as General Education Requirements outlined by the College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23" y="156661"/>
            <a:ext cx="11752264" cy="477728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2324100" y="125495"/>
            <a:ext cx="323850" cy="276225"/>
          </a:xfrm>
          <a:prstGeom prst="lef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33648" y="79625"/>
            <a:ext cx="2114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Lao UI" panose="020B0502040204020203" pitchFamily="34" charset="0"/>
                <a:cs typeface="Lao UI" panose="020B0502040204020203" pitchFamily="34" charset="0"/>
              </a:rPr>
              <a:t>Degree Requirements Block</a:t>
            </a:r>
            <a:endParaRPr lang="en-US" sz="1600" b="1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647950" y="1143000"/>
            <a:ext cx="314325" cy="200025"/>
          </a:xfrm>
          <a:prstGeom prst="lef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81286" y="1090055"/>
            <a:ext cx="161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Lao UI" panose="020B0502040204020203" pitchFamily="34" charset="0"/>
                <a:cs typeface="Lao UI" panose="020B0502040204020203" pitchFamily="34" charset="0"/>
              </a:rPr>
              <a:t>Major Requirements</a:t>
            </a:r>
            <a:endParaRPr lang="en-US" sz="1600" b="1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2857499" y="2657475"/>
            <a:ext cx="314325" cy="200025"/>
          </a:xfrm>
          <a:prstGeom prst="lef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05149" y="2545305"/>
            <a:ext cx="154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Lao UI" panose="020B0502040204020203" pitchFamily="34" charset="0"/>
                <a:cs typeface="Lao UI" panose="020B0502040204020203" pitchFamily="34" charset="0"/>
              </a:rPr>
              <a:t>General Education Requirements</a:t>
            </a:r>
            <a:endParaRPr lang="en-US" sz="1600" b="1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20" y="4167520"/>
            <a:ext cx="9338535" cy="241935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Worksheets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Shows </a:t>
            </a: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student’s current data/audit in “</a:t>
            </a:r>
            <a:r>
              <a:rPr lang="en-US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Worksheets”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C</a:t>
            </a:r>
            <a:r>
              <a:rPr lang="en-US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an </a:t>
            </a: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see past audits run in “</a:t>
            </a:r>
            <a:r>
              <a:rPr lang="en-US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History”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C</a:t>
            </a:r>
            <a:r>
              <a:rPr lang="en-US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an </a:t>
            </a: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run a What-If audit in “What </a:t>
            </a:r>
            <a:r>
              <a:rPr lang="en-US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If”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C</a:t>
            </a:r>
            <a:r>
              <a:rPr lang="en-US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an </a:t>
            </a: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see an audit with expected future courses in “Look Ahead</a:t>
            </a:r>
            <a:r>
              <a:rPr lang="en-US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”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445" y="700973"/>
            <a:ext cx="2384684" cy="280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013200"/>
            <a:ext cx="8596668" cy="274955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What-If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Located under the Worksheets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Allows </a:t>
            </a: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students to explore other degree options and see how their completed courses could fulfill various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From the drop down lists, choose a degree, catalog year, and major, then select “Process What-If” to run the audit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29" y="237903"/>
            <a:ext cx="10906347" cy="401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7805" y="786809"/>
            <a:ext cx="1477925" cy="148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7805" y="1031359"/>
            <a:ext cx="637953" cy="148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07805" y="1637414"/>
            <a:ext cx="723014" cy="148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69312" y="297712"/>
            <a:ext cx="903767" cy="212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48" y="106548"/>
            <a:ext cx="9772649" cy="264728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Look Ahead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Use this function to show courses for which you plan to register in future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Enter a course subject code in the Subject box, and a course number in the Number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Select “Add Course” to add new courses to the 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Click the “Find” icon if the subject code or course number are unknown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Once all courses have been added, select “Process New” to process the Look Ahead audit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105" y="2903131"/>
            <a:ext cx="7293934" cy="38394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7628" y="4561367"/>
            <a:ext cx="1063256" cy="24454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7628" y="4880344"/>
            <a:ext cx="1063256" cy="24454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17628" y="5241851"/>
            <a:ext cx="956930" cy="2658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74288" y="4455042"/>
            <a:ext cx="467833" cy="5316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078" y="230002"/>
            <a:ext cx="9229061" cy="22256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GPA Calculator Tab</a:t>
            </a:r>
          </a:p>
          <a:p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Students can use the GPA (Grade Point Average) Calculator to view the following features: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Graduation Calculator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Term Calculator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Advice Calculator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78" y="3015991"/>
            <a:ext cx="10567176" cy="227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5" y="3057526"/>
            <a:ext cx="9204030" cy="365161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Graduation Calculator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Enter the number of remaining credits needed for graduation in the Credit Hours Remaining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Enter the number of required credits for degree completion in the Credit Hours Required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Enter the desired graduation GPA in the Desired GPA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Select “Calculate”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A screen will appear with information regarding the necessary average GPA that will be required to meet the student’s graduation GPA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Select “Recalculate” to change input information and obtain a new GPA average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17" y="347219"/>
            <a:ext cx="11383720" cy="24551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92047" y="1499191"/>
            <a:ext cx="531627" cy="2020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92047" y="1722474"/>
            <a:ext cx="531627" cy="2339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92047" y="1977656"/>
            <a:ext cx="531627" cy="2020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3284" y="691116"/>
            <a:ext cx="1233376" cy="3402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9" y="125264"/>
            <a:ext cx="11015995" cy="42010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581400"/>
            <a:ext cx="8596668" cy="327659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Term Calculator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Can be used to set goals and map paths to avoid probation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Enter the course code for each course in the Class boxes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Enter the number of credits for each course in the Credit Hours boxes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Use the Grade drop-down boxes to enter the expected grade in each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Select “Calculate”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A screen will appear with the newly calculated GPA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Select “Recalculate” to return to the original screen and revise grade or class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421526" y="1637414"/>
            <a:ext cx="935665" cy="8612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59209" y="1637414"/>
            <a:ext cx="393405" cy="8612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09814" y="1637414"/>
            <a:ext cx="850605" cy="8612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84780" y="3848986"/>
            <a:ext cx="701749" cy="2764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559" y="701749"/>
            <a:ext cx="1127715" cy="3402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52875"/>
            <a:ext cx="8867774" cy="262889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Advice Calculator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Can be used to figure out how to raise student’s GPA, using actual grades as advice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Enter a desired GPA in the Desired GPA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Select “Calculate”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A screen will appear showing the average grade that will be needed to obtain the desired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Select “Recalculate” to return to the original screen and revise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94" y="448339"/>
            <a:ext cx="11315700" cy="213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294" y="1467293"/>
            <a:ext cx="1348120" cy="3827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919637" y="1743740"/>
            <a:ext cx="563526" cy="2020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07526" y="2083981"/>
            <a:ext cx="744279" cy="2445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4418"/>
            <a:ext cx="9317271" cy="34036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Lao UI" panose="020B0502040204020203" pitchFamily="34" charset="0"/>
                <a:ea typeface="+mn-ea"/>
                <a:cs typeface="Lao UI" panose="020B0502040204020203" pitchFamily="34" charset="0"/>
              </a:rPr>
              <a:t>For Additional Information </a:t>
            </a:r>
            <a:br>
              <a:rPr lang="en-US" sz="5400" dirty="0">
                <a:latin typeface="Lao UI" panose="020B0502040204020203" pitchFamily="34" charset="0"/>
                <a:ea typeface="+mn-ea"/>
                <a:cs typeface="Lao UI" panose="020B0502040204020203" pitchFamily="34" charset="0"/>
              </a:rPr>
            </a:br>
            <a:r>
              <a:rPr lang="en-US" sz="5400" dirty="0">
                <a:latin typeface="Lao UI" panose="020B0502040204020203" pitchFamily="34" charset="0"/>
                <a:ea typeface="+mn-ea"/>
                <a:cs typeface="Lao UI" panose="020B0502040204020203" pitchFamily="34" charset="0"/>
              </a:rPr>
              <a:t>or Assistance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859619"/>
            <a:ext cx="9317270" cy="2824937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Please contact </a:t>
            </a:r>
            <a:r>
              <a:rPr lang="en-US" sz="4000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Crystal Thomsen </a:t>
            </a:r>
          </a:p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in the </a:t>
            </a:r>
            <a:r>
              <a:rPr lang="en-US" sz="40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Registrar’s Office</a:t>
            </a:r>
          </a:p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316-677-1747</a:t>
            </a:r>
          </a:p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cthomsen@watc.edu</a:t>
            </a:r>
            <a:endParaRPr lang="en-US" sz="4000" dirty="0">
              <a:solidFill>
                <a:schemeClr val="accent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507" y="1354131"/>
            <a:ext cx="5773290" cy="131148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71322" y="2905887"/>
            <a:ext cx="7997659" cy="324293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myDegreePlan Log-In </a:t>
            </a:r>
            <a:r>
              <a:rPr lang="en-US" sz="2400" b="1" dirty="0" smtClean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Procedure</a:t>
            </a:r>
          </a:p>
          <a:p>
            <a:pPr algn="ctr"/>
            <a:endParaRPr lang="en-US" sz="1100" b="1" dirty="0">
              <a:solidFill>
                <a:schemeClr val="accent1"/>
              </a:solidFill>
              <a:latin typeface="Lao UI" panose="020B0502040204020203" pitchFamily="34" charset="0"/>
              <a:ea typeface="+mj-ea"/>
              <a:cs typeface="Lao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Go to myWATC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Enter User Name and Password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Click Log-in to access the myWATC homepage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Click on the </a:t>
            </a:r>
            <a:r>
              <a:rPr lang="en-US" sz="2000" dirty="0" err="1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myDegree</a:t>
            </a:r>
            <a:r>
              <a:rPr lang="en-US" sz="2000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icon located in the upper right-hand corner</a:t>
            </a:r>
            <a:endParaRPr lang="en-US" sz="2000" dirty="0">
              <a:solidFill>
                <a:schemeClr val="accent1"/>
              </a:solidFill>
              <a:latin typeface="Lao UI" panose="020B0502040204020203" pitchFamily="34" charset="0"/>
              <a:ea typeface="+mj-ea"/>
              <a:cs typeface="Lao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1531088"/>
            <a:ext cx="2057926" cy="11345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8" y="193005"/>
            <a:ext cx="10989672" cy="360969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654014" y="3802704"/>
            <a:ext cx="3957819" cy="277821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Search Screen</a:t>
            </a:r>
          </a:p>
          <a:p>
            <a:r>
              <a:rPr lang="en-US" sz="2000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Here you can search by Student ID number, or if you don’t know it, click on the </a:t>
            </a:r>
            <a:r>
              <a:rPr lang="en-US" sz="2000" dirty="0" smtClean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“Find” icon </a:t>
            </a:r>
            <a:r>
              <a:rPr lang="en-US" sz="2000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and </a:t>
            </a:r>
            <a:r>
              <a:rPr lang="en-US" sz="2000" dirty="0" smtClean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a pop </a:t>
            </a:r>
            <a:r>
              <a:rPr lang="en-US" sz="2000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up screen will appear, allowing you to search by First and Last Name</a:t>
            </a:r>
            <a:r>
              <a:rPr lang="en-US" sz="2000" dirty="0" smtClean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. You can also search for a group of students (ex: all students in a specific major).</a:t>
            </a:r>
            <a:endParaRPr lang="en-US" sz="2000" dirty="0">
              <a:solidFill>
                <a:schemeClr val="accent1"/>
              </a:solidFill>
              <a:latin typeface="Lao UI" panose="020B0502040204020203" pitchFamily="34" charset="0"/>
              <a:ea typeface="+mj-ea"/>
              <a:cs typeface="Lao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04" y="2876123"/>
            <a:ext cx="4889162" cy="370479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75114" y="809626"/>
            <a:ext cx="448811" cy="9525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5379" y="3073940"/>
            <a:ext cx="593387" cy="13618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58766" y="3073940"/>
            <a:ext cx="885217" cy="13618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9178" y="696338"/>
            <a:ext cx="280583" cy="282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30" y="197919"/>
            <a:ext cx="11104814" cy="415079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38" y="4435812"/>
            <a:ext cx="9854829" cy="2295727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What is myDegreePlan?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Web-based tool to help students monitor their progress toward degree completion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C</a:t>
            </a:r>
            <a:r>
              <a:rPr lang="en-US" dirty="0" smtClean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ombines </a:t>
            </a: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degree requirements and completed courses in the student audit worksheet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S</a:t>
            </a:r>
            <a:r>
              <a:rPr lang="en-US" dirty="0" smtClean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hows </a:t>
            </a: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courses/requirements still needed for degree completion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1733551" y="635000"/>
            <a:ext cx="826770" cy="155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88419" y="653665"/>
            <a:ext cx="282795" cy="133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39719" y="635000"/>
            <a:ext cx="1296481" cy="152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6400" y="2202910"/>
            <a:ext cx="1176777" cy="2631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16409" y="2173981"/>
            <a:ext cx="926610" cy="321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649" y="1000020"/>
            <a:ext cx="838070" cy="9315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77774" y="76293"/>
            <a:ext cx="6786880" cy="156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39812" y="831850"/>
            <a:ext cx="654138" cy="109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33550" y="1028701"/>
            <a:ext cx="826770" cy="153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429" y="1181835"/>
            <a:ext cx="165462" cy="2083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50" y="1581487"/>
            <a:ext cx="11383450" cy="52063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5" y="1"/>
            <a:ext cx="8990540" cy="150528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General Information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Located across the top of the </a:t>
            </a:r>
            <a:r>
              <a:rPr lang="en-US" dirty="0" err="1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myDegreePlan</a:t>
            </a: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 audit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Access </a:t>
            </a: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links to WATC homepage, Forms, FAQs, Help, Print, and Log Out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9319" y="2239736"/>
            <a:ext cx="780109" cy="137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55780" y="3548399"/>
            <a:ext cx="955573" cy="10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7611" y="2238375"/>
            <a:ext cx="482252" cy="13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55780" y="3729374"/>
            <a:ext cx="812042" cy="139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55780" y="3370720"/>
            <a:ext cx="689762" cy="1014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6476" y="3342270"/>
            <a:ext cx="409858" cy="129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76925" y="4817660"/>
            <a:ext cx="1410979" cy="2398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191626" y="3384645"/>
            <a:ext cx="1171574" cy="87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191625" y="4817660"/>
            <a:ext cx="1085850" cy="320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5150" y="1935867"/>
            <a:ext cx="11096625" cy="219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76462" y="1512285"/>
            <a:ext cx="5191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Lao UI" panose="020B0502040204020203" pitchFamily="34" charset="0"/>
                <a:cs typeface="Lao UI" panose="020B0502040204020203" pitchFamily="34" charset="0"/>
              </a:rPr>
              <a:t>General Information Bar </a:t>
            </a:r>
            <a:endParaRPr lang="en-US" sz="1600" b="1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4772024" y="1541907"/>
            <a:ext cx="304800" cy="279309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555" y="3694982"/>
            <a:ext cx="838070" cy="9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6" y="2205038"/>
            <a:ext cx="9934575" cy="452851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550" y="33338"/>
            <a:ext cx="9505950" cy="232409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Student Information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Located across the top of the </a:t>
            </a:r>
            <a:r>
              <a:rPr lang="en-US" dirty="0" err="1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myDegreePlan</a:t>
            </a: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 Audit </a:t>
            </a:r>
            <a:r>
              <a:rPr lang="en-US" dirty="0" smtClean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U</a:t>
            </a:r>
            <a:r>
              <a:rPr lang="en-US" dirty="0" smtClean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nder </a:t>
            </a: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the General Information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Contains </a:t>
            </a:r>
            <a:r>
              <a:rPr lang="en-US" dirty="0" smtClean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all the same information as the Search Screen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“Find” icon, Student ID, Name, Degree, Major, Classification, Last Audit date, Last Refresh date/time, and “Refresh” icon </a:t>
            </a:r>
            <a:endParaRPr lang="en-US" dirty="0">
              <a:solidFill>
                <a:schemeClr val="accent1"/>
              </a:solidFill>
              <a:latin typeface="Lao UI" panose="020B0502040204020203" pitchFamily="34" charset="0"/>
              <a:ea typeface="+mj-ea"/>
              <a:cs typeface="Lao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376" y="2676526"/>
            <a:ext cx="5876925" cy="2963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391275" y="2772311"/>
            <a:ext cx="342901" cy="276225"/>
          </a:xfrm>
          <a:prstGeom prst="lef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15150" y="2725757"/>
            <a:ext cx="292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ao UI" panose="020B0502040204020203" pitchFamily="34" charset="0"/>
                <a:cs typeface="Lao UI" panose="020B0502040204020203" pitchFamily="34" charset="0"/>
              </a:rPr>
              <a:t>Student Information Bar</a:t>
            </a:r>
            <a:endParaRPr lang="en-US" b="1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9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10" y="2000250"/>
            <a:ext cx="10277475" cy="468481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210" y="142875"/>
            <a:ext cx="9047690" cy="1857375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O</a:t>
            </a:r>
            <a:r>
              <a:rPr lang="en-US" sz="2000" b="1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ptions Bar</a:t>
            </a:r>
            <a:endParaRPr lang="en-US" sz="2000" b="1" dirty="0">
              <a:solidFill>
                <a:schemeClr val="accent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Located across the top of the </a:t>
            </a:r>
            <a:r>
              <a:rPr lang="en-US" sz="2000" dirty="0" err="1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myDegreePlan</a:t>
            </a:r>
            <a:r>
              <a:rPr lang="en-US" sz="20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Audit </a:t>
            </a:r>
            <a:r>
              <a:rPr lang="en-US" sz="2000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U</a:t>
            </a:r>
            <a:r>
              <a:rPr lang="en-US" sz="2000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nder </a:t>
            </a:r>
            <a:r>
              <a:rPr lang="en-US" sz="20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the </a:t>
            </a:r>
            <a:r>
              <a:rPr lang="en-US" sz="2000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Student </a:t>
            </a:r>
            <a:r>
              <a:rPr lang="en-US" sz="20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Information </a:t>
            </a:r>
            <a:r>
              <a:rPr lang="en-US" sz="2000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Includes Worksheets tab and GPA Calculator tab</a:t>
            </a:r>
            <a:endParaRPr lang="en-US" sz="2000" dirty="0">
              <a:solidFill>
                <a:schemeClr val="accent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210" y="2762249"/>
            <a:ext cx="1246715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1881188" y="2762249"/>
            <a:ext cx="304800" cy="228600"/>
          </a:xfrm>
          <a:prstGeom prst="lef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81251" y="2691883"/>
            <a:ext cx="200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ao UI" panose="020B0502040204020203" pitchFamily="34" charset="0"/>
                <a:cs typeface="Lao UI" panose="020B0502040204020203" pitchFamily="34" charset="0"/>
              </a:rPr>
              <a:t>Options Bar</a:t>
            </a:r>
            <a:endParaRPr lang="en-US" b="1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08" y="1719262"/>
            <a:ext cx="10722492" cy="488766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58" y="161925"/>
            <a:ext cx="9589017" cy="1640812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Student Data Box</a:t>
            </a:r>
          </a:p>
          <a:p>
            <a:r>
              <a:rPr lang="en-US" sz="2000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Displays various information such as Student ID, Academic Coach, Degree and Major, Catalog Year, Graduation Status, Academic Standing, Overall GPA, </a:t>
            </a:r>
            <a:r>
              <a:rPr lang="en-US" sz="2000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Holds, etc.</a:t>
            </a:r>
            <a:endParaRPr lang="en-US" sz="2000" dirty="0">
              <a:solidFill>
                <a:schemeClr val="accent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6350" y="3016757"/>
            <a:ext cx="9753600" cy="28696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162675" y="2571408"/>
            <a:ext cx="428625" cy="400050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34175" y="2571408"/>
            <a:ext cx="241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Lao UI" panose="020B0502040204020203" pitchFamily="34" charset="0"/>
                <a:cs typeface="Lao UI" panose="020B0502040204020203" pitchFamily="34" charset="0"/>
              </a:rPr>
              <a:t>Student Data Box</a:t>
            </a:r>
            <a:endParaRPr lang="en-US" sz="2000" b="1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85723"/>
            <a:ext cx="11072813" cy="504735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048" y="5328343"/>
            <a:ext cx="8858251" cy="144494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Degree Progress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Displays an estimate of a student’s degree completion </a:t>
            </a:r>
            <a:r>
              <a:rPr lang="en-US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percentage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Please </a:t>
            </a:r>
            <a:r>
              <a:rPr lang="en-US" dirty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note – this percentage is simply an estimation and is calculated from the number of checked boxes, and not the actual degree </a:t>
            </a:r>
            <a:r>
              <a:rPr lang="en-US" dirty="0" smtClean="0">
                <a:solidFill>
                  <a:schemeClr val="accent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completion</a:t>
            </a:r>
            <a:endParaRPr lang="en-US" dirty="0">
              <a:solidFill>
                <a:schemeClr val="accent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6450" y="4837804"/>
            <a:ext cx="8353425" cy="390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6819900" y="5328343"/>
            <a:ext cx="370332" cy="348557"/>
          </a:xfrm>
          <a:prstGeom prst="up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6712DEA890049AF32406FBA418FE6" ma:contentTypeVersion="5" ma:contentTypeDescription="Create a new document." ma:contentTypeScope="" ma:versionID="3325946e0ab2832fb1d2e953af64ab29">
  <xsd:schema xmlns:xsd="http://www.w3.org/2001/XMLSchema" xmlns:xs="http://www.w3.org/2001/XMLSchema" xmlns:p="http://schemas.microsoft.com/office/2006/metadata/properties" xmlns:ns2="664697ec-cd3a-4e09-ba53-de0594102586" targetNamespace="http://schemas.microsoft.com/office/2006/metadata/properties" ma:root="true" ma:fieldsID="cadae8a665318bd14d608facfac53b57" ns2:_="">
    <xsd:import namespace="664697ec-cd3a-4e09-ba53-de059410258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697ec-cd3a-4e09-ba53-de059410258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4697ec-cd3a-4e09-ba53-de0594102586">35SUMS6KPSKV-218-69</_dlc_DocId>
    <_dlc_DocIdUrl xmlns="664697ec-cd3a-4e09-ba53-de0594102586">
      <Url>https://intranet2.watc.edu/LS/_layouts/DocIdRedir.aspx?ID=35SUMS6KPSKV-218-69</Url>
      <Description>35SUMS6KPSKV-218-69</Description>
    </_dlc_DocIdUrl>
  </documentManagement>
</p:properties>
</file>

<file path=customXml/itemProps1.xml><?xml version="1.0" encoding="utf-8"?>
<ds:datastoreItem xmlns:ds="http://schemas.openxmlformats.org/officeDocument/2006/customXml" ds:itemID="{9442DF67-B931-4F4C-A845-62490D07BBC2}"/>
</file>

<file path=customXml/itemProps2.xml><?xml version="1.0" encoding="utf-8"?>
<ds:datastoreItem xmlns:ds="http://schemas.openxmlformats.org/officeDocument/2006/customXml" ds:itemID="{9C925D03-FA7D-4B51-9E4A-36066FC85C1E}"/>
</file>

<file path=customXml/itemProps3.xml><?xml version="1.0" encoding="utf-8"?>
<ds:datastoreItem xmlns:ds="http://schemas.openxmlformats.org/officeDocument/2006/customXml" ds:itemID="{85C35B4A-B5BA-4F22-89BE-69E9C526BE97}"/>
</file>

<file path=customXml/itemProps4.xml><?xml version="1.0" encoding="utf-8"?>
<ds:datastoreItem xmlns:ds="http://schemas.openxmlformats.org/officeDocument/2006/customXml" ds:itemID="{53388A69-C3C9-4FB3-B87B-E3EFC1AC682C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910</TotalTime>
  <Words>789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Lao UI</vt:lpstr>
      <vt:lpstr>Trebuchet MS</vt:lpstr>
      <vt:lpstr>Wingdings 3</vt:lpstr>
      <vt:lpstr>Facet</vt:lpstr>
      <vt:lpstr>myDegreePlan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Additional Information  or Assistance</vt:lpstr>
    </vt:vector>
  </TitlesOfParts>
  <Company>WATC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myDegreePlan</dc:title>
  <dc:creator>Crystal Thomsen</dc:creator>
  <cp:lastModifiedBy>Bonnie Engelken</cp:lastModifiedBy>
  <cp:revision>71</cp:revision>
  <dcterms:created xsi:type="dcterms:W3CDTF">2016-03-22T15:52:56Z</dcterms:created>
  <dcterms:modified xsi:type="dcterms:W3CDTF">2016-08-22T16:03:38Z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0x0101002856712DEA890049AF32406FBA418FE6</vt:lpwstr>
  </property>
  <property fmtid="{D5CDD505-2E9C-101B-9397-08002B2CF9AE}" pid="3" name="_dlc_DocIdItemGuid">
    <vt:lpwstr>0fa79e7e-482b-4f63-b2a4-fc7e31275d9b</vt:lpwstr>
  </property>
</Properties>
</file>