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1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A83-B4E2-47F1-8BBD-DB1F853DD94C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D21F-0365-4538-BE91-3CC10D17F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2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A83-B4E2-47F1-8BBD-DB1F853DD94C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D21F-0365-4538-BE91-3CC10D17F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3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A83-B4E2-47F1-8BBD-DB1F853DD94C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D21F-0365-4538-BE91-3CC10D17F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9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A83-B4E2-47F1-8BBD-DB1F853DD94C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D21F-0365-4538-BE91-3CC10D17F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A83-B4E2-47F1-8BBD-DB1F853DD94C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D21F-0365-4538-BE91-3CC10D17F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3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A83-B4E2-47F1-8BBD-DB1F853DD94C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D21F-0365-4538-BE91-3CC10D17F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6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A83-B4E2-47F1-8BBD-DB1F853DD94C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D21F-0365-4538-BE91-3CC10D17F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8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A83-B4E2-47F1-8BBD-DB1F853DD94C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D21F-0365-4538-BE91-3CC10D17F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9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A83-B4E2-47F1-8BBD-DB1F853DD94C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D21F-0365-4538-BE91-3CC10D17F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2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A83-B4E2-47F1-8BBD-DB1F853DD94C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D21F-0365-4538-BE91-3CC10D17F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5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A83-B4E2-47F1-8BBD-DB1F853DD94C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D21F-0365-4538-BE91-3CC10D17F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FCA83-B4E2-47F1-8BBD-DB1F853DD94C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DD21F-0365-4538-BE91-3CC10D17F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1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wsutech.edu/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Testing@wsutech.edu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Testing@wsutech.edu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Testing@wsutech.edu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474" y="1019792"/>
            <a:ext cx="12027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dobe Garamond Pro Bold" panose="02020702060506020403" pitchFamily="18" charset="0"/>
              </a:rPr>
              <a:t>WSU Tech</a:t>
            </a:r>
          </a:p>
          <a:p>
            <a:pPr algn="ctr"/>
            <a:r>
              <a:rPr lang="en-US" sz="2800" b="1" dirty="0" smtClean="0">
                <a:latin typeface="Adobe Garamond Pro Bold" panose="02020702060506020403" pitchFamily="18" charset="0"/>
              </a:rPr>
              <a:t>Testing Services</a:t>
            </a:r>
            <a:endParaRPr lang="en-US" sz="2800" b="1" dirty="0" smtClean="0">
              <a:latin typeface="Adobe Garamond Pro Bold" panose="020207020605060204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808" y="5708933"/>
            <a:ext cx="11790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dobe Garamond Pro Bold" panose="02020702060506020403" pitchFamily="18" charset="0"/>
              </a:rPr>
              <a:t>How to Submit A Request to Administer Test</a:t>
            </a:r>
            <a:endParaRPr lang="en-US" sz="2800" b="1" dirty="0" smtClean="0">
              <a:latin typeface="Adobe Garamond Pro Bold" panose="02020702060506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92234">
            <a:off x="641383" y="956892"/>
            <a:ext cx="3486006" cy="2693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90097">
            <a:off x="9219387" y="2387809"/>
            <a:ext cx="2438569" cy="3143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878" y="3248021"/>
            <a:ext cx="3278661" cy="142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9788" y="254524"/>
            <a:ext cx="3932237" cy="18028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latin typeface="Adobe Garamond Pro Bold" panose="02020702060506020403" pitchFamily="18" charset="0"/>
              </a:rPr>
              <a:t/>
            </a:r>
            <a:br>
              <a:rPr lang="en-US" sz="2800" b="1" dirty="0" smtClean="0">
                <a:latin typeface="Adobe Garamond Pro Bold" panose="02020702060506020403" pitchFamily="18" charset="0"/>
              </a:rPr>
            </a:br>
            <a:r>
              <a:rPr lang="en-US" sz="2800" b="1" dirty="0">
                <a:latin typeface="Adobe Garamond Pro Bold" panose="02020702060506020403" pitchFamily="18" charset="0"/>
              </a:rPr>
              <a:t/>
            </a:r>
            <a:br>
              <a:rPr lang="en-US" sz="2800" b="1" dirty="0">
                <a:latin typeface="Adobe Garamond Pro Bold" panose="02020702060506020403" pitchFamily="18" charset="0"/>
              </a:rPr>
            </a:br>
            <a:r>
              <a:rPr lang="en-US" sz="2800" b="1" dirty="0" smtClean="0">
                <a:latin typeface="Adobe Garamond Pro Bold" panose="02020702060506020403" pitchFamily="18" charset="0"/>
              </a:rPr>
              <a:t/>
            </a:r>
            <a:br>
              <a:rPr lang="en-US" sz="2800" b="1" dirty="0" smtClean="0">
                <a:latin typeface="Adobe Garamond Pro Bold" panose="02020702060506020403" pitchFamily="18" charset="0"/>
              </a:rPr>
            </a:br>
            <a:r>
              <a:rPr lang="en-US" sz="2800" b="1" dirty="0" smtClean="0">
                <a:latin typeface="Adobe Garamond Pro Bold" panose="02020702060506020403" pitchFamily="18" charset="0"/>
              </a:rPr>
              <a:t>How to Access </a:t>
            </a:r>
            <a:br>
              <a:rPr lang="en-US" sz="2800" b="1" dirty="0" smtClean="0">
                <a:latin typeface="Adobe Garamond Pro Bold" panose="02020702060506020403" pitchFamily="18" charset="0"/>
              </a:rPr>
            </a:br>
            <a:r>
              <a:rPr lang="en-US" sz="2800" b="1" dirty="0" smtClean="0">
                <a:latin typeface="Adobe Garamond Pro Bold" panose="02020702060506020403" pitchFamily="18" charset="0"/>
              </a:rPr>
              <a:t>Request to Administer Documents</a:t>
            </a:r>
            <a:r>
              <a:rPr lang="en-US" sz="2800" dirty="0" smtClean="0">
                <a:latin typeface="Garamond" panose="02020404030301010803" pitchFamily="18" charset="0"/>
              </a:rPr>
              <a:t/>
            </a:r>
            <a:br>
              <a:rPr lang="en-US" sz="2800" dirty="0" smtClean="0">
                <a:latin typeface="Garamond" panose="02020404030301010803" pitchFamily="18" charset="0"/>
              </a:rPr>
            </a:b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dobe Garamond Pro Bold" panose="02020702060506020403" pitchFamily="18" charset="0"/>
              </a:rPr>
              <a:t>Start by opening up the </a:t>
            </a:r>
            <a:r>
              <a:rPr lang="en-US" sz="2400" b="1" dirty="0" smtClean="0">
                <a:latin typeface="Adobe Garamond Pro Bold" panose="02020702060506020403" pitchFamily="18" charset="0"/>
              </a:rPr>
              <a:t>WSU Tech</a:t>
            </a:r>
            <a:r>
              <a:rPr lang="en-US" sz="2400" b="1" dirty="0" smtClean="0">
                <a:latin typeface="Adobe Garamond Pro Bold" panose="02020702060506020403" pitchFamily="18" charset="0"/>
              </a:rPr>
              <a:t> </a:t>
            </a:r>
            <a:r>
              <a:rPr lang="en-US" sz="2400" b="1" dirty="0" smtClean="0">
                <a:latin typeface="Adobe Garamond Pro Bold" panose="02020702060506020403" pitchFamily="18" charset="0"/>
              </a:rPr>
              <a:t>website.  </a:t>
            </a:r>
            <a:r>
              <a:rPr lang="en-US" sz="2400" b="1" dirty="0" smtClean="0">
                <a:latin typeface="Adobe Garamond Pro Bold" panose="02020702060506020403" pitchFamily="18" charset="0"/>
                <a:hlinkClick r:id="rId2"/>
              </a:rPr>
              <a:t>www.wsutech.edu</a:t>
            </a:r>
            <a:r>
              <a:rPr lang="en-US" sz="2400" b="1" dirty="0" smtClean="0">
                <a:latin typeface="Adobe Garamond Pro Bold" panose="02020702060506020403" pitchFamily="18" charset="0"/>
              </a:rPr>
              <a:t>. </a:t>
            </a:r>
          </a:p>
          <a:p>
            <a:endParaRPr lang="en-US" sz="2400" b="1" dirty="0" smtClean="0">
              <a:latin typeface="Adobe Garamond Pro Bold" panose="02020702060506020403" pitchFamily="18" charset="0"/>
            </a:endParaRPr>
          </a:p>
          <a:p>
            <a:r>
              <a:rPr lang="en-US" sz="2400" b="1" dirty="0" smtClean="0">
                <a:latin typeface="Adobe Garamond Pro Bold" panose="02020702060506020403" pitchFamily="18" charset="0"/>
              </a:rPr>
              <a:t>At the top of the page there will be a gray banner bar. On this gray banner bar click on the </a:t>
            </a:r>
            <a:r>
              <a:rPr lang="en-US" sz="2400" b="1" dirty="0" smtClean="0">
                <a:latin typeface="Adobe Garamond Pro Bold" panose="02020702060506020403" pitchFamily="18" charset="0"/>
              </a:rPr>
              <a:t>myWSUTech</a:t>
            </a:r>
            <a:r>
              <a:rPr lang="en-US" sz="2400" b="1" dirty="0" smtClean="0">
                <a:latin typeface="Adobe Garamond Pro Bold" panose="02020702060506020403" pitchFamily="18" charset="0"/>
              </a:rPr>
              <a:t> </a:t>
            </a:r>
            <a:r>
              <a:rPr lang="en-US" sz="2400" b="1" dirty="0" smtClean="0">
                <a:latin typeface="Adobe Garamond Pro Bold" panose="02020702060506020403" pitchFamily="18" charset="0"/>
              </a:rPr>
              <a:t>link.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idx="1"/>
          </p:nvPr>
        </p:nvSpPr>
        <p:spPr>
          <a:xfrm>
            <a:off x="5183188" y="5476973"/>
            <a:ext cx="6172200" cy="384077"/>
          </a:xfrm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304" y="2057400"/>
            <a:ext cx="6035663" cy="2825685"/>
          </a:xfrm>
          <a:prstGeom prst="rect">
            <a:avLst/>
          </a:prstGeom>
        </p:spPr>
      </p:pic>
      <p:sp>
        <p:nvSpPr>
          <p:cNvPr id="14" name="Up Arrow 13"/>
          <p:cNvSpPr/>
          <p:nvPr/>
        </p:nvSpPr>
        <p:spPr>
          <a:xfrm>
            <a:off x="8679623" y="2219969"/>
            <a:ext cx="371061" cy="95415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Adobe Garamond Pro Bold" panose="02020702060506020403" pitchFamily="18" charset="0"/>
              </a:rPr>
              <a:t>Log </a:t>
            </a:r>
            <a:r>
              <a:rPr lang="en-US" sz="2800" b="1" dirty="0" smtClean="0">
                <a:latin typeface="Adobe Garamond Pro Bold" panose="02020702060506020403" pitchFamily="18" charset="0"/>
              </a:rPr>
              <a:t>Into Your </a:t>
            </a:r>
            <a:br>
              <a:rPr lang="en-US" sz="2800" b="1" dirty="0" smtClean="0">
                <a:latin typeface="Adobe Garamond Pro Bold" panose="02020702060506020403" pitchFamily="18" charset="0"/>
              </a:rPr>
            </a:br>
            <a:r>
              <a:rPr lang="en-US" sz="2800" b="1" dirty="0" smtClean="0">
                <a:latin typeface="Adobe Garamond Pro Bold" panose="02020702060506020403" pitchFamily="18" charset="0"/>
              </a:rPr>
              <a:t>myWSUTech Portal</a:t>
            </a:r>
            <a:r>
              <a:rPr lang="en-US" sz="2800" b="1" dirty="0" smtClean="0">
                <a:latin typeface="Garamond" panose="02020404030301010803" pitchFamily="18" charset="0"/>
              </a:rPr>
              <a:t/>
            </a:r>
            <a:br>
              <a:rPr lang="en-US" sz="2800" b="1" dirty="0" smtClean="0">
                <a:latin typeface="Garamond" panose="02020404030301010803" pitchFamily="18" charset="0"/>
              </a:rPr>
            </a:b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dobe Garamond Pro Bold" panose="02020702060506020403" pitchFamily="18" charset="0"/>
              </a:rPr>
              <a:t>Enter your username and password.  Then click Login.</a:t>
            </a:r>
            <a:endParaRPr lang="en-US" sz="2400" b="1" dirty="0">
              <a:latin typeface="Adobe Garamond Pro Bold" panose="02020702060506020403" pitchFamily="18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5183188" y="5785658"/>
            <a:ext cx="6172200" cy="75392"/>
          </a:xfrm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003" y="457200"/>
            <a:ext cx="5217536" cy="511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6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Adobe Garamond Pro Bold" panose="02020702060506020403" pitchFamily="18" charset="0"/>
              </a:rPr>
              <a:t>Faculty Tab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>
                <a:latin typeface="Adobe Garamond Pro Bold" panose="02020702060506020403" pitchFamily="18" charset="0"/>
              </a:rPr>
              <a:t>Once you are in your </a:t>
            </a:r>
            <a:r>
              <a:rPr lang="en-US" sz="2000" b="1" dirty="0" smtClean="0">
                <a:latin typeface="Adobe Garamond Pro Bold" panose="02020702060506020403" pitchFamily="18" charset="0"/>
              </a:rPr>
              <a:t>myWSUTech</a:t>
            </a:r>
            <a:r>
              <a:rPr lang="en-US" sz="2000" b="1" dirty="0" smtClean="0">
                <a:latin typeface="Adobe Garamond Pro Bold" panose="02020702060506020403" pitchFamily="18" charset="0"/>
              </a:rPr>
              <a:t> you will click </a:t>
            </a:r>
            <a:r>
              <a:rPr lang="en-US" sz="2000" b="1" dirty="0" smtClean="0">
                <a:latin typeface="Adobe Garamond Pro Bold" panose="02020702060506020403" pitchFamily="18" charset="0"/>
              </a:rPr>
              <a:t>on the </a:t>
            </a:r>
            <a:r>
              <a:rPr lang="en-US" sz="2000" b="1" dirty="0" smtClean="0">
                <a:latin typeface="Adobe Garamond Pro Bold" panose="02020702060506020403" pitchFamily="18" charset="0"/>
              </a:rPr>
              <a:t>“</a:t>
            </a:r>
            <a:r>
              <a:rPr lang="en-US" sz="2000" b="1" dirty="0" smtClean="0">
                <a:latin typeface="Adobe Garamond Pro Bold" panose="02020702060506020403" pitchFamily="18" charset="0"/>
              </a:rPr>
              <a:t>Faculty</a:t>
            </a:r>
            <a:r>
              <a:rPr lang="en-US" sz="2000" b="1" dirty="0" smtClean="0">
                <a:latin typeface="Adobe Garamond Pro Bold" panose="02020702060506020403" pitchFamily="18" charset="0"/>
              </a:rPr>
              <a:t>” tab in the gray column on the left side of the page.</a:t>
            </a:r>
            <a:endParaRPr lang="en-US" sz="2000" b="1" dirty="0">
              <a:latin typeface="Adobe Garamond Pro Bold" panose="02020702060506020403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086488" y="1921862"/>
            <a:ext cx="1007165" cy="3975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>
          <a:xfrm>
            <a:off x="5183188" y="5769033"/>
            <a:ext cx="6172200" cy="92017"/>
          </a:xfrm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653" y="626486"/>
            <a:ext cx="4448845" cy="486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100" b="1" dirty="0" smtClean="0">
                <a:latin typeface="Adobe Garamond Pro Bold" panose="02020702060506020403" pitchFamily="18" charset="0"/>
              </a:rPr>
              <a:t>Request to Administer Test</a:t>
            </a:r>
            <a:r>
              <a:rPr lang="en-US" sz="2800" b="1" dirty="0" smtClean="0">
                <a:latin typeface="Adobe Garamond Pro Bold" panose="02020702060506020403" pitchFamily="18" charset="0"/>
              </a:rPr>
              <a:t/>
            </a:r>
            <a:br>
              <a:rPr lang="en-US" sz="2800" b="1" dirty="0" smtClean="0">
                <a:latin typeface="Adobe Garamond Pro Bold" panose="02020702060506020403" pitchFamily="18" charset="0"/>
              </a:rPr>
            </a:br>
            <a:endParaRPr lang="en-US" sz="2800" b="1" dirty="0">
              <a:latin typeface="Adobe Garamond Pro Bold" panose="020207020605060204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62051" y="1937489"/>
            <a:ext cx="3932237" cy="3811588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Adobe Garamond Pro Bold" panose="02020702060506020403" pitchFamily="18" charset="0"/>
              </a:rPr>
              <a:t>Within the “Faculty” tab you will find the “Request to Administer Test” links.  </a:t>
            </a:r>
          </a:p>
          <a:p>
            <a:endParaRPr lang="en-US" sz="1800" b="1" dirty="0">
              <a:latin typeface="Adobe Garamond Pro Bold" panose="02020702060506020403" pitchFamily="18" charset="0"/>
            </a:endParaRPr>
          </a:p>
          <a:p>
            <a:r>
              <a:rPr lang="en-US" sz="1800" b="1" dirty="0" smtClean="0">
                <a:latin typeface="Adobe Garamond Pro Bold" panose="02020702060506020403" pitchFamily="18" charset="0"/>
              </a:rPr>
              <a:t>To complete your Request to Administer Test you will need to access both the “Request to Administer Fillable Form” and the “Class Roster Fillable Form”.</a:t>
            </a:r>
          </a:p>
          <a:p>
            <a:endParaRPr lang="en-US" sz="1800" b="1" dirty="0">
              <a:latin typeface="Adobe Garamond Pro Bold" panose="02020702060506020403" pitchFamily="18" charset="0"/>
            </a:endParaRPr>
          </a:p>
          <a:p>
            <a:r>
              <a:rPr lang="en-US" sz="1800" b="1" dirty="0" smtClean="0">
                <a:latin typeface="Adobe Garamond Pro Bold" panose="02020702060506020403" pitchFamily="18" charset="0"/>
              </a:rPr>
              <a:t>Simply click on the links and the necessary forms will open up.</a:t>
            </a:r>
            <a:endParaRPr lang="en-US" sz="1800" b="1" dirty="0" smtClean="0">
              <a:latin typeface="Adobe Garamond Pro Bold" panose="02020702060506020403" pitchFamily="18" charset="0"/>
            </a:endParaRPr>
          </a:p>
          <a:p>
            <a:endParaRPr lang="en-US" sz="800" b="1" dirty="0" smtClean="0">
              <a:latin typeface="Adobe Garamond Pro Bold" panose="02020702060506020403" pitchFamily="18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>
          <a:xfrm>
            <a:off x="5914708" y="5976851"/>
            <a:ext cx="6172200" cy="58767"/>
          </a:xfrm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650" y="903144"/>
            <a:ext cx="3672118" cy="5497859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5400000">
            <a:off x="6888250" y="5062389"/>
            <a:ext cx="187036" cy="1098155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5400000">
            <a:off x="6938776" y="5216520"/>
            <a:ext cx="150642" cy="1098155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latin typeface="Adobe Garamond Pro Bold" panose="02020702060506020403" pitchFamily="18" charset="0"/>
              </a:rPr>
              <a:t>Request to Administer Fillable Form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latin typeface="Adobe Garamond Pro Bold" panose="02020702060506020403" pitchFamily="18" charset="0"/>
              </a:rPr>
              <a:t>After clicking the “Request to Administer Fillable Form” link, the fillable form will open up.  </a:t>
            </a:r>
          </a:p>
          <a:p>
            <a:endParaRPr lang="en-US" sz="2400" b="1" dirty="0">
              <a:latin typeface="Adobe Garamond Pro Bold" panose="02020702060506020403" pitchFamily="18" charset="0"/>
            </a:endParaRPr>
          </a:p>
          <a:p>
            <a:r>
              <a:rPr lang="en-US" sz="2400" b="1" dirty="0" smtClean="0">
                <a:latin typeface="Adobe Garamond Pro Bold" panose="02020702060506020403" pitchFamily="18" charset="0"/>
              </a:rPr>
              <a:t>You will need to complete this form, and email it to Testing Services at </a:t>
            </a:r>
            <a:r>
              <a:rPr lang="en-US" sz="2400" b="1" dirty="0" smtClean="0">
                <a:latin typeface="Adobe Garamond Pro Bold" panose="02020702060506020403" pitchFamily="18" charset="0"/>
                <a:hlinkClick r:id="rId2"/>
              </a:rPr>
              <a:t>Testing@wsutech.edu</a:t>
            </a:r>
            <a:r>
              <a:rPr lang="en-US" sz="2400" b="1" dirty="0" smtClean="0">
                <a:latin typeface="Adobe Garamond Pro Bold" panose="02020702060506020403" pitchFamily="18" charset="0"/>
              </a:rPr>
              <a:t>. </a:t>
            </a:r>
          </a:p>
          <a:p>
            <a:endParaRPr lang="en-US" sz="2400" b="1" dirty="0">
              <a:latin typeface="Adobe Garamond Pro Bold" panose="02020702060506020403" pitchFamily="18" charset="0"/>
            </a:endParaRPr>
          </a:p>
          <a:p>
            <a:r>
              <a:rPr lang="en-US" sz="2400" b="1" dirty="0" smtClean="0">
                <a:latin typeface="Adobe Garamond Pro Bold" panose="02020702060506020403" pitchFamily="18" charset="0"/>
              </a:rPr>
              <a:t>Next you will need to complete the “Class Roster Fillable Form”.</a:t>
            </a:r>
            <a:endParaRPr lang="en-US" sz="2400" b="1" dirty="0">
              <a:latin typeface="Adobe Garamond Pro Bold" panose="02020702060506020403" pitchFamily="18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>
          <a:xfrm>
            <a:off x="5166563" y="5823268"/>
            <a:ext cx="6172200" cy="45719"/>
          </a:xfrm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925" y="600542"/>
            <a:ext cx="5969838" cy="46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Adobe Garamond Pro Bold" panose="02020702060506020403" pitchFamily="18" charset="0"/>
              </a:rPr>
              <a:t>Class Roster Fillable Form</a:t>
            </a:r>
            <a:r>
              <a:rPr lang="en-US" sz="2800" b="1" dirty="0" smtClean="0">
                <a:latin typeface="Adobe Garamond Pro Bold" panose="02020702060506020403" pitchFamily="18" charset="0"/>
              </a:rPr>
              <a:t/>
            </a:r>
            <a:br>
              <a:rPr lang="en-US" sz="2800" b="1" dirty="0" smtClean="0">
                <a:latin typeface="Adobe Garamond Pro Bold" panose="02020702060506020403" pitchFamily="18" charset="0"/>
              </a:rPr>
            </a:br>
            <a:endParaRPr lang="en-US" sz="2800" b="1" dirty="0">
              <a:latin typeface="Adobe Garamond Pro Bold" panose="020207020605060204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39536" cy="3811588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smtClean="0">
                <a:latin typeface="Adobe Garamond Pro Bold" panose="02020702060506020403" pitchFamily="18" charset="0"/>
              </a:rPr>
              <a:t>If you are submitting a “Request to Administer Fillable Form” for an individual student (1 student), then you do not need to complete a “Class Roster Fillable Form”. </a:t>
            </a:r>
          </a:p>
          <a:p>
            <a:endParaRPr lang="en-US" sz="2400" b="1" dirty="0">
              <a:latin typeface="Adobe Garamond Pro Bold" panose="02020702060506020403" pitchFamily="18" charset="0"/>
            </a:endParaRPr>
          </a:p>
          <a:p>
            <a:r>
              <a:rPr lang="en-US" sz="2400" b="1" dirty="0" smtClean="0">
                <a:latin typeface="Adobe Garamond Pro Bold" panose="02020702060506020403" pitchFamily="18" charset="0"/>
              </a:rPr>
              <a:t>For multiple students you will need to complete a “Class Roster Fillable Form”. </a:t>
            </a:r>
          </a:p>
          <a:p>
            <a:endParaRPr lang="en-US" sz="2400" b="1" dirty="0">
              <a:latin typeface="Adobe Garamond Pro Bold" panose="02020702060506020403" pitchFamily="18" charset="0"/>
            </a:endParaRPr>
          </a:p>
          <a:p>
            <a:r>
              <a:rPr lang="en-US" sz="2400" b="1" dirty="0" smtClean="0">
                <a:latin typeface="Adobe Garamond Pro Bold" panose="02020702060506020403" pitchFamily="18" charset="0"/>
              </a:rPr>
              <a:t>E</a:t>
            </a:r>
            <a:r>
              <a:rPr lang="en-US" sz="2400" b="1" dirty="0" smtClean="0">
                <a:latin typeface="Adobe Garamond Pro Bold" panose="02020702060506020403" pitchFamily="18" charset="0"/>
              </a:rPr>
              <a:t>mail the completed “Request to Administer Fillable Form”, along with the completed “Class Roster Fillable Form” to Testing Services at </a:t>
            </a:r>
            <a:r>
              <a:rPr lang="en-US" sz="2400" b="1" dirty="0" smtClean="0">
                <a:latin typeface="Adobe Garamond Pro Bold" panose="02020702060506020403" pitchFamily="18" charset="0"/>
                <a:hlinkClick r:id="rId2"/>
              </a:rPr>
              <a:t>Testing@wsutech.edu</a:t>
            </a:r>
            <a:r>
              <a:rPr lang="en-US" sz="2400" b="1" dirty="0" smtClean="0">
                <a:latin typeface="Adobe Garamond Pro Bold" panose="02020702060506020403" pitchFamily="18" charset="0"/>
              </a:rPr>
              <a:t>. </a:t>
            </a:r>
            <a:endParaRPr lang="en-US" sz="2400" b="1" dirty="0" smtClean="0">
              <a:latin typeface="Adobe Garamond Pro Bold" panose="02020702060506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090" y="457200"/>
            <a:ext cx="4731154" cy="613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98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dobe Garamond Pro Bold" panose="02020702060506020403" pitchFamily="18" charset="0"/>
              </a:rPr>
              <a:t/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dobe Garamond Pro Bold" panose="02020702060506020403" pitchFamily="18" charset="0"/>
              </a:rPr>
            </a:b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39788" y="1346662"/>
            <a:ext cx="3932237" cy="4522326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latin typeface="Adobe Garamond Pro Bold" panose="02020702060506020403" pitchFamily="18" charset="0"/>
              </a:rPr>
              <a:t>All Request to Administer and Class Roster forms must be submitted through the Testing Services email at </a:t>
            </a:r>
            <a:r>
              <a:rPr lang="en-US" sz="2400" b="1" dirty="0" smtClean="0">
                <a:latin typeface="Adobe Garamond Pro Bold" panose="02020702060506020403" pitchFamily="18" charset="0"/>
                <a:hlinkClick r:id="rId2"/>
              </a:rPr>
              <a:t>Testing@wsutech.edu</a:t>
            </a:r>
            <a:r>
              <a:rPr lang="en-US" sz="2400" b="1" dirty="0" smtClean="0">
                <a:latin typeface="Adobe Garamond Pro Bold" panose="02020702060506020403" pitchFamily="18" charset="0"/>
              </a:rPr>
              <a:t>. </a:t>
            </a:r>
          </a:p>
          <a:p>
            <a:endParaRPr lang="en-US" sz="2400" b="1" dirty="0">
              <a:latin typeface="Adobe Garamond Pro Bold" panose="02020702060506020403" pitchFamily="18" charset="0"/>
            </a:endParaRPr>
          </a:p>
          <a:p>
            <a:r>
              <a:rPr lang="en-US" sz="2400" b="1" dirty="0" smtClean="0">
                <a:latin typeface="Adobe Garamond Pro Bold" panose="02020702060506020403" pitchFamily="18" charset="0"/>
              </a:rPr>
              <a:t>Handwritten Request to Administer and Class Roster forms will not be accepted by the Testing Center. </a:t>
            </a:r>
          </a:p>
          <a:p>
            <a:endParaRPr lang="en-US" sz="2400" b="1" dirty="0">
              <a:latin typeface="Adobe Garamond Pro Bold" panose="02020702060506020403" pitchFamily="18" charset="0"/>
            </a:endParaRPr>
          </a:p>
          <a:p>
            <a:r>
              <a:rPr lang="en-US" sz="2400" b="1" dirty="0" smtClean="0">
                <a:latin typeface="Adobe Garamond Pro Bold" panose="02020702060506020403" pitchFamily="18" charset="0"/>
              </a:rPr>
              <a:t>Incomplete Request to Administer and/or Class Roster forms will be returned to instructors.  </a:t>
            </a:r>
            <a:endParaRPr lang="en-US" sz="2400" b="1" dirty="0" smtClean="0">
              <a:latin typeface="Adobe Garamond Pro Bold" panose="020207020605060204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927" y="1428577"/>
            <a:ext cx="478155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337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Adobe Garamond Pro Bold</vt:lpstr>
      <vt:lpstr>Arial</vt:lpstr>
      <vt:lpstr>Calibri</vt:lpstr>
      <vt:lpstr>Calibri Light</vt:lpstr>
      <vt:lpstr>Garamond</vt:lpstr>
      <vt:lpstr>Office Theme</vt:lpstr>
      <vt:lpstr>PowerPoint Presentation</vt:lpstr>
      <vt:lpstr>   How to Access  Request to Administer Documents </vt:lpstr>
      <vt:lpstr>Log Into Your  myWSUTech Portal </vt:lpstr>
      <vt:lpstr>Faculty Tab  </vt:lpstr>
      <vt:lpstr>Request to Administer Test </vt:lpstr>
      <vt:lpstr>Request to Administer Fillable Form  </vt:lpstr>
      <vt:lpstr>Class Roster Fillable Form </vt:lpstr>
      <vt:lpstr>  </vt:lpstr>
    </vt:vector>
  </TitlesOfParts>
  <Company>WATC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Charlee Wilson</dc:creator>
  <cp:lastModifiedBy>Charlee Wilson</cp:lastModifiedBy>
  <cp:revision>51</cp:revision>
  <dcterms:created xsi:type="dcterms:W3CDTF">2018-01-04T15:23:40Z</dcterms:created>
  <dcterms:modified xsi:type="dcterms:W3CDTF">2019-03-28T21:14:28Z</dcterms:modified>
</cp:coreProperties>
</file>