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4" r:id="rId5"/>
    <p:sldId id="270" r:id="rId6"/>
    <p:sldId id="271" r:id="rId7"/>
    <p:sldId id="272" r:id="rId8"/>
    <p:sldId id="273" r:id="rId9"/>
    <p:sldId id="275" r:id="rId10"/>
    <p:sldId id="26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B136"/>
    <a:srgbClr val="E23A32"/>
    <a:srgbClr val="AF5F98"/>
    <a:srgbClr val="C1CB30"/>
    <a:srgbClr val="F7941D"/>
    <a:srgbClr val="74C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8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86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7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7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5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5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1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04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3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8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F574A-7003-43B2-9A36-D04B410D70B9}" type="datetimeFigureOut">
              <a:rPr lang="en-US" smtClean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B46DE-B993-4809-AD3A-1541772444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59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46" y="992883"/>
            <a:ext cx="5620308" cy="487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43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40926" y="839569"/>
            <a:ext cx="468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err="1" smtClean="0">
                <a:latin typeface="Pill Gothic 300mg Lt" pitchFamily="2" charset="0"/>
              </a:rPr>
              <a:t>Utash’s</a:t>
            </a:r>
            <a:r>
              <a:rPr lang="en-US" sz="3600" b="1" dirty="0" smtClean="0">
                <a:latin typeface="Pill Gothic 300mg Lt" pitchFamily="2" charset="0"/>
              </a:rPr>
              <a:t> 15 Keys to Success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900" y="13716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438400" y="1524000"/>
            <a:ext cx="3810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Commitment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Unselfishness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Be Resilient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Improve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Self-Discipline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Great Effort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Enthusiasm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Eliminate Mistakes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Never Give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Don’t Accept Being Average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Responsibility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Consistency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Leadership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Imagine and Expect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0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18017" y="902054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latin typeface="Pill Gothic 300mg Lt" pitchFamily="2" charset="0"/>
              </a:rPr>
              <a:t>IMAGINE SUCCESS</a:t>
            </a:r>
            <a:endParaRPr lang="en-US" sz="3600" b="1" dirty="0">
              <a:latin typeface="Pill Gothic 300mg Lt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968" y="1905000"/>
            <a:ext cx="6387432" cy="493981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Re-Accreditation of Surgical </a:t>
            </a:r>
            <a:r>
              <a:rPr lang="en-US" sz="2100" dirty="0" smtClean="0">
                <a:latin typeface="Pill Gothic 300mg Lt" pitchFamily="2" charset="0"/>
              </a:rPr>
              <a:t>Technology and Auto Tech</a:t>
            </a:r>
            <a:endParaRPr lang="en-US" sz="2100" dirty="0" smtClean="0">
              <a:latin typeface="Pill Gothic 300mg Lt" pitchFamily="2" charset="0"/>
            </a:endParaRP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Manufacturing Day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President Fox’s (former President of Mexico) visit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Opening of Veteran’s Centers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Remodel of Grove Auto and HVAC labs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Award of Title III grant - $2,250,000 five year grant for healthcare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Fiat-Chrysler – MOPAR CAP (Career Auto Program) designation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Fall Credit hours up .5% from last fall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New Assessment Plan for all programs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317 students started the Shocker Pathway (254 indicated they plan to pursue a four year degree)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Awarded $130,000 of institutional scholarship dollars to 179 students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Default management contract has resulted in a reduction of 1.3% 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r>
              <a:rPr lang="en-US" sz="2100" dirty="0" smtClean="0">
                <a:latin typeface="Pill Gothic 300mg Lt" pitchFamily="2" charset="0"/>
              </a:rPr>
              <a:t>Completion of Strategic Plan – Vision 2020</a:t>
            </a:r>
          </a:p>
          <a:p>
            <a:pPr marL="285750" lvl="0" indent="-285750">
              <a:buClr>
                <a:srgbClr val="79B136"/>
              </a:buClr>
              <a:buFont typeface="Wingdings" pitchFamily="2" charset="2"/>
              <a:buChar char="§"/>
            </a:pPr>
            <a:endParaRPr lang="en-US" sz="2100" dirty="0">
              <a:latin typeface="Pill Gothic 300mg Lt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1380309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848" y="5257800"/>
            <a:ext cx="2600952" cy="14382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1905000"/>
            <a:ext cx="19145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50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00800" y="633985"/>
            <a:ext cx="240030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dirty="0" smtClean="0">
                <a:latin typeface="Pill Gothic 300mg Lt" pitchFamily="2" charset="0"/>
              </a:rPr>
              <a:t>VISION 2020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900" y="11430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737109" y="1359628"/>
            <a:ext cx="42621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Hedgehog Statement: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438400"/>
            <a:ext cx="784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WATC is the recognized leader in providing open access, affordable higher education, and industry-driven career and technical training.</a:t>
            </a:r>
          </a:p>
        </p:txBody>
      </p:sp>
    </p:spTree>
    <p:extLst>
      <p:ext uri="{BB962C8B-B14F-4D97-AF65-F5344CB8AC3E}">
        <p14:creationId xmlns:p14="http://schemas.microsoft.com/office/powerpoint/2010/main" val="383163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00800" y="186220"/>
            <a:ext cx="2400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latin typeface="Pill Gothic 300mg Lt" pitchFamily="2" charset="0"/>
              </a:rPr>
              <a:t>VISION 2020</a:t>
            </a:r>
          </a:p>
          <a:p>
            <a:pPr algn="r"/>
            <a:r>
              <a:rPr lang="en-US" sz="3200" b="1" dirty="0" smtClean="0">
                <a:latin typeface="Pill Gothic 300mg Lt" pitchFamily="2" charset="0"/>
              </a:rPr>
              <a:t>Strategy Map</a:t>
            </a:r>
            <a:endParaRPr lang="en-US" sz="3200" b="1" dirty="0">
              <a:latin typeface="Pill Gothic 300mg Lt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900" y="11430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183057"/>
            <a:ext cx="5791200" cy="559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"/>
            <a:ext cx="2127509" cy="7321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72200" y="82731"/>
            <a:ext cx="24579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latin typeface="Pill Gothic 300mg Lt" pitchFamily="2" charset="0"/>
              </a:rPr>
              <a:t>VISION 2020</a:t>
            </a:r>
          </a:p>
          <a:p>
            <a:pPr algn="r"/>
            <a:r>
              <a:rPr lang="en-US" sz="3200" b="1" dirty="0" smtClean="0">
                <a:latin typeface="Pill Gothic 300mg Lt" pitchFamily="2" charset="0"/>
              </a:rPr>
              <a:t>Current Profile</a:t>
            </a:r>
            <a:endParaRPr lang="en-US" sz="3200" b="1" dirty="0">
              <a:latin typeface="Pill Gothic 300mg Lt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900" y="10668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910" y="1153418"/>
            <a:ext cx="7007180" cy="555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27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43600" y="1524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latin typeface="Pill Gothic 300mg Lt" pitchFamily="2" charset="0"/>
              </a:rPr>
              <a:t>VISION 2020</a:t>
            </a:r>
          </a:p>
          <a:p>
            <a:pPr algn="r"/>
            <a:r>
              <a:rPr lang="en-US" sz="3600" b="1" dirty="0" smtClean="0">
                <a:latin typeface="Pill Gothic 300mg Lt" pitchFamily="2" charset="0"/>
              </a:rPr>
              <a:t>SWOT Analysis</a:t>
            </a:r>
            <a:endParaRPr lang="en-US" sz="3600" b="1" dirty="0">
              <a:latin typeface="Pill Gothic 300mg Lt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2900" y="11430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210323"/>
            <a:ext cx="6174581" cy="553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2860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00800" y="271284"/>
            <a:ext cx="23037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latin typeface="Pill Gothic 300mg Lt" pitchFamily="2" charset="0"/>
              </a:rPr>
              <a:t>VISION 2020</a:t>
            </a:r>
          </a:p>
          <a:p>
            <a:pPr algn="r"/>
            <a:r>
              <a:rPr lang="en-US" sz="3200" b="1" dirty="0" smtClean="0">
                <a:latin typeface="Pill Gothic 300mg Lt" pitchFamily="2" charset="0"/>
              </a:rPr>
              <a:t>Future Profile</a:t>
            </a:r>
            <a:endParaRPr lang="en-US" sz="3200" b="1" dirty="0">
              <a:latin typeface="Pill Gothic 300mg Lt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6126" y="11430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737" y="1219200"/>
            <a:ext cx="7282834" cy="54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68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0363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76200"/>
            <a:ext cx="2608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latin typeface="Pill Gothic 300mg Lt" pitchFamily="2" charset="0"/>
              </a:rPr>
              <a:t>VISION 2020</a:t>
            </a:r>
          </a:p>
          <a:p>
            <a:pPr algn="r"/>
            <a:r>
              <a:rPr lang="en-US" sz="3200" b="1" dirty="0" smtClean="0">
                <a:latin typeface="Pill Gothic 300mg Lt" pitchFamily="2" charset="0"/>
              </a:rPr>
              <a:t>Scorecard</a:t>
            </a:r>
            <a:endParaRPr lang="en-US" sz="3200" b="1" dirty="0">
              <a:latin typeface="Pill Gothic 300mg Lt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6126" y="9906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064839"/>
            <a:ext cx="7543800" cy="568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96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03630"/>
            <a:ext cx="2356109" cy="810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76200"/>
            <a:ext cx="2608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3200" b="1" dirty="0" smtClean="0">
              <a:latin typeface="Pill Gothic 300mg Lt" pitchFamily="2" charset="0"/>
            </a:endParaRPr>
          </a:p>
          <a:p>
            <a:pPr algn="r"/>
            <a:r>
              <a:rPr lang="en-US" sz="3200" b="1" dirty="0" smtClean="0">
                <a:latin typeface="Pill Gothic 300mg Lt" pitchFamily="2" charset="0"/>
              </a:rPr>
              <a:t>Financial Update</a:t>
            </a:r>
            <a:endParaRPr lang="en-US" sz="3200" b="1" dirty="0">
              <a:latin typeface="Pill Gothic 300mg Lt" pitchFamily="2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16126" y="990600"/>
            <a:ext cx="8458200" cy="0"/>
          </a:xfrm>
          <a:prstGeom prst="line">
            <a:avLst/>
          </a:prstGeom>
          <a:ln>
            <a:solidFill>
              <a:srgbClr val="79B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24000"/>
            <a:ext cx="7142112" cy="2590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66800" y="4549914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Unqualified opinion on FY2015 audit by BKD </a:t>
            </a:r>
            <a:r>
              <a:rPr lang="en-US" sz="2000" dirty="0">
                <a:solidFill>
                  <a:prstClr val="white"/>
                </a:solidFill>
              </a:rPr>
              <a:t>(“clean audit”)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</a:rPr>
              <a:t>Opportunity for improvement in internal control weaknesses (not deemed material by BKD) </a:t>
            </a:r>
            <a:endParaRPr lang="en-US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61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2F2F2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219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Pill Gothic 300mg Lt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Sheree Utash</cp:lastModifiedBy>
  <cp:revision>66</cp:revision>
  <cp:lastPrinted>2016-01-07T14:18:21Z</cp:lastPrinted>
  <dcterms:created xsi:type="dcterms:W3CDTF">2013-03-07T18:13:39Z</dcterms:created>
  <dcterms:modified xsi:type="dcterms:W3CDTF">2016-01-07T20:44:17Z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